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1.png>
</file>

<file path=ppt/media/image-3-2.png>
</file>

<file path=ppt/media/image-3-3.png>
</file>

<file path=ppt/media/image-3-4.png>
</file>

<file path=ppt/media/image-3-5.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1.png>
</file>

<file path=ppt/media/image-7-1.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slideLayout" Target="../slideLayouts/slideLayout3.xml"/><Relationship Id="rId10"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 Id="rId9" Type="http://schemas.openxmlformats.org/officeDocument/2006/relationships/slideLayout" Target="../slideLayouts/slideLayout6.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113830"/>
            <a:ext cx="75564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UI Development Accelerator</a:t>
            </a:r>
            <a:endParaRPr lang="en-US" sz="4650" dirty="0"/>
          </a:p>
        </p:txBody>
      </p:sp>
      <p:sp>
        <p:nvSpPr>
          <p:cNvPr id="4" name="Text 1"/>
          <p:cNvSpPr/>
          <p:nvPr/>
        </p:nvSpPr>
        <p:spPr>
          <a:xfrm>
            <a:off x="6280190" y="2942511"/>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Manual UI implementation creates significant challenges for development teams. It consumes 40-60% of frontend development time, loses approximately 30% of design details during handoff, and introduces inconsistencies that undermine design system compliance.</a:t>
            </a:r>
            <a:endParaRPr lang="en-US" sz="1750" dirty="0"/>
          </a:p>
        </p:txBody>
      </p:sp>
      <p:sp>
        <p:nvSpPr>
          <p:cNvPr id="5" name="Text 2"/>
          <p:cNvSpPr/>
          <p:nvPr/>
        </p:nvSpPr>
        <p:spPr>
          <a:xfrm>
            <a:off x="6280190" y="4649272"/>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These inefficiencies create bottlenecks when design changes occur and cost organizations between $120K-$180K annually in development resources. Traditional tools lack the deep understanding needed to generate production-ready code, often requiring extensive refactoring of basic snippets.</a:t>
            </a:r>
            <a:endParaRPr lang="en-US" sz="1750" dirty="0"/>
          </a:p>
        </p:txBody>
      </p:sp>
      <p:sp>
        <p:nvSpPr>
          <p:cNvPr id="6" name="Shape 3"/>
          <p:cNvSpPr/>
          <p:nvPr/>
        </p:nvSpPr>
        <p:spPr>
          <a:xfrm>
            <a:off x="6280190" y="6735842"/>
            <a:ext cx="362903" cy="362903"/>
          </a:xfrm>
          <a:prstGeom prst="roundRect">
            <a:avLst>
              <a:gd name="adj" fmla="val 25194296"/>
            </a:avLst>
          </a:prstGeom>
          <a:solidFill>
            <a:srgbClr val="211570"/>
          </a:solidFill>
          <a:ln w="7620">
            <a:solidFill>
              <a:srgbClr val="FFFFFF"/>
            </a:solidFill>
            <a:prstDash val="solid"/>
          </a:ln>
        </p:spPr>
      </p:sp>
      <p:sp>
        <p:nvSpPr>
          <p:cNvPr id="7" name="Text 4"/>
          <p:cNvSpPr/>
          <p:nvPr/>
        </p:nvSpPr>
        <p:spPr>
          <a:xfrm>
            <a:off x="6395799" y="6868478"/>
            <a:ext cx="131683"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Inter Medium" pitchFamily="34" charset="0"/>
                <a:ea typeface="Inter Medium" pitchFamily="34" charset="-122"/>
                <a:cs typeface="Inter Medium" pitchFamily="34" charset="-120"/>
              </a:rPr>
              <a:t>AS</a:t>
            </a:r>
            <a:endParaRPr lang="en-US" sz="750" dirty="0"/>
          </a:p>
        </p:txBody>
      </p:sp>
      <p:sp>
        <p:nvSpPr>
          <p:cNvPr id="8" name="Text 5"/>
          <p:cNvSpPr/>
          <p:nvPr/>
        </p:nvSpPr>
        <p:spPr>
          <a:xfrm>
            <a:off x="6756440" y="6718935"/>
            <a:ext cx="2257544" cy="396835"/>
          </a:xfrm>
          <a:prstGeom prst="rect">
            <a:avLst/>
          </a:prstGeom>
          <a:noFill/>
          <a:ln/>
        </p:spPr>
        <p:txBody>
          <a:bodyPr wrap="none" lIns="0" tIns="0" rIns="0" bIns="0" rtlCol="0" anchor="t"/>
          <a:lstStyle/>
          <a:p>
            <a:pPr algn="l" indent="0" marL="0">
              <a:lnSpc>
                <a:spcPts val="3100"/>
              </a:lnSpc>
              <a:buNone/>
            </a:pPr>
            <a:r>
              <a:rPr lang="en-US" sz="2200" b="1" dirty="0">
                <a:solidFill>
                  <a:srgbClr val="272525"/>
                </a:solidFill>
                <a:latin typeface="Inter Bold" pitchFamily="34" charset="0"/>
                <a:ea typeface="Inter Bold" pitchFamily="34" charset="-122"/>
                <a:cs typeface="Inter Bold" pitchFamily="34" charset="-120"/>
              </a:rPr>
              <a:t>by Advik Sarang</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05683" y="555308"/>
            <a:ext cx="7738824" cy="661511"/>
          </a:xfrm>
          <a:prstGeom prst="rect">
            <a:avLst/>
          </a:prstGeom>
          <a:noFill/>
          <a:ln/>
        </p:spPr>
        <p:txBody>
          <a:bodyPr wrap="none" lIns="0" tIns="0" rIns="0" bIns="0" rtlCol="0" anchor="t"/>
          <a:lstStyle/>
          <a:p>
            <a:pPr algn="l" indent="0" marL="0">
              <a:lnSpc>
                <a:spcPts val="5200"/>
              </a:lnSpc>
              <a:buNone/>
            </a:pPr>
            <a:r>
              <a:rPr lang="en-US" sz="4150" b="1" dirty="0">
                <a:solidFill>
                  <a:srgbClr val="000000"/>
                </a:solidFill>
                <a:latin typeface="Petrona Bold" pitchFamily="34" charset="0"/>
                <a:ea typeface="Petrona Bold" pitchFamily="34" charset="-122"/>
                <a:cs typeface="Petrona Bold" pitchFamily="34" charset="-120"/>
              </a:rPr>
              <a:t>Bridging Design &amp; Development</a:t>
            </a:r>
            <a:endParaRPr lang="en-US" sz="4150" dirty="0"/>
          </a:p>
        </p:txBody>
      </p:sp>
      <p:pic>
        <p:nvPicPr>
          <p:cNvPr id="3" name="Image 0" descr="preencoded.png">    </p:cNvPr>
          <p:cNvPicPr>
            <a:picLocks noChangeAspect="1"/>
          </p:cNvPicPr>
          <p:nvPr/>
        </p:nvPicPr>
        <p:blipFill>
          <a:blip r:embed="rId1"/>
          <a:stretch>
            <a:fillRect/>
          </a:stretch>
        </p:blipFill>
        <p:spPr>
          <a:xfrm>
            <a:off x="3192423" y="1619964"/>
            <a:ext cx="1635800" cy="1177290"/>
          </a:xfrm>
          <a:prstGeom prst="rect">
            <a:avLst/>
          </a:prstGeom>
        </p:spPr>
      </p:pic>
      <p:pic>
        <p:nvPicPr>
          <p:cNvPr id="4" name="Image 1" descr="preencoded.png">    </p:cNvPr>
          <p:cNvPicPr>
            <a:picLocks noChangeAspect="1"/>
          </p:cNvPicPr>
          <p:nvPr/>
        </p:nvPicPr>
        <p:blipFill>
          <a:blip r:embed="rId2"/>
          <a:stretch>
            <a:fillRect/>
          </a:stretch>
        </p:blipFill>
        <p:spPr>
          <a:xfrm>
            <a:off x="3868579" y="2177772"/>
            <a:ext cx="283488" cy="354330"/>
          </a:xfrm>
          <a:prstGeom prst="rect">
            <a:avLst/>
          </a:prstGeom>
        </p:spPr>
      </p:pic>
      <p:sp>
        <p:nvSpPr>
          <p:cNvPr id="5" name="Text 1"/>
          <p:cNvSpPr/>
          <p:nvPr/>
        </p:nvSpPr>
        <p:spPr>
          <a:xfrm>
            <a:off x="5029795" y="1821537"/>
            <a:ext cx="2229088" cy="330756"/>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High Cost</a:t>
            </a:r>
            <a:endParaRPr lang="en-US" sz="2050" dirty="0"/>
          </a:p>
        </p:txBody>
      </p:sp>
      <p:sp>
        <p:nvSpPr>
          <p:cNvPr id="6" name="Text 2"/>
          <p:cNvSpPr/>
          <p:nvPr/>
        </p:nvSpPr>
        <p:spPr>
          <a:xfrm>
            <a:off x="5029795" y="2273260"/>
            <a:ext cx="2229088" cy="322421"/>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$120K-$180K+ annually</a:t>
            </a:r>
            <a:endParaRPr lang="en-US" sz="1550" dirty="0"/>
          </a:p>
        </p:txBody>
      </p:sp>
      <p:sp>
        <p:nvSpPr>
          <p:cNvPr id="7" name="Shape 3"/>
          <p:cNvSpPr/>
          <p:nvPr/>
        </p:nvSpPr>
        <p:spPr>
          <a:xfrm>
            <a:off x="4878586" y="2812852"/>
            <a:ext cx="8995767" cy="11430"/>
          </a:xfrm>
          <a:prstGeom prst="roundRect">
            <a:avLst>
              <a:gd name="adj" fmla="val 740878"/>
            </a:avLst>
          </a:prstGeom>
          <a:solidFill>
            <a:srgbClr val="B2D4E5"/>
          </a:solidFill>
          <a:ln/>
        </p:spPr>
      </p:sp>
      <p:pic>
        <p:nvPicPr>
          <p:cNvPr id="8" name="Image 2" descr="preencoded.png">    </p:cNvPr>
          <p:cNvPicPr>
            <a:picLocks noChangeAspect="1"/>
          </p:cNvPicPr>
          <p:nvPr/>
        </p:nvPicPr>
        <p:blipFill>
          <a:blip r:embed="rId3"/>
          <a:stretch>
            <a:fillRect/>
          </a:stretch>
        </p:blipFill>
        <p:spPr>
          <a:xfrm>
            <a:off x="2374583" y="2847618"/>
            <a:ext cx="3271599" cy="1177290"/>
          </a:xfrm>
          <a:prstGeom prst="rect">
            <a:avLst/>
          </a:prstGeom>
        </p:spPr>
      </p:pic>
      <p:pic>
        <p:nvPicPr>
          <p:cNvPr id="9" name="Image 3" descr="preencoded.png">    </p:cNvPr>
          <p:cNvPicPr>
            <a:picLocks noChangeAspect="1"/>
          </p:cNvPicPr>
          <p:nvPr/>
        </p:nvPicPr>
        <p:blipFill>
          <a:blip r:embed="rId4"/>
          <a:stretch>
            <a:fillRect/>
          </a:stretch>
        </p:blipFill>
        <p:spPr>
          <a:xfrm>
            <a:off x="3868579" y="3259098"/>
            <a:ext cx="283488" cy="354330"/>
          </a:xfrm>
          <a:prstGeom prst="rect">
            <a:avLst/>
          </a:prstGeom>
        </p:spPr>
      </p:pic>
      <p:sp>
        <p:nvSpPr>
          <p:cNvPr id="10" name="Text 4"/>
          <p:cNvSpPr/>
          <p:nvPr/>
        </p:nvSpPr>
        <p:spPr>
          <a:xfrm>
            <a:off x="5847755" y="3049191"/>
            <a:ext cx="2384346" cy="330756"/>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Time Consumption</a:t>
            </a:r>
            <a:endParaRPr lang="en-US" sz="2050" dirty="0"/>
          </a:p>
        </p:txBody>
      </p:sp>
      <p:sp>
        <p:nvSpPr>
          <p:cNvPr id="11" name="Text 5"/>
          <p:cNvSpPr/>
          <p:nvPr/>
        </p:nvSpPr>
        <p:spPr>
          <a:xfrm>
            <a:off x="5847755" y="3500914"/>
            <a:ext cx="2384346" cy="322421"/>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40-60% of frontend time</a:t>
            </a:r>
            <a:endParaRPr lang="en-US" sz="1550" dirty="0"/>
          </a:p>
        </p:txBody>
      </p:sp>
      <p:sp>
        <p:nvSpPr>
          <p:cNvPr id="12" name="Shape 6"/>
          <p:cNvSpPr/>
          <p:nvPr/>
        </p:nvSpPr>
        <p:spPr>
          <a:xfrm>
            <a:off x="5696545" y="4040505"/>
            <a:ext cx="8177808" cy="11430"/>
          </a:xfrm>
          <a:prstGeom prst="roundRect">
            <a:avLst>
              <a:gd name="adj" fmla="val 740878"/>
            </a:avLst>
          </a:prstGeom>
          <a:solidFill>
            <a:srgbClr val="B2D4E5"/>
          </a:solidFill>
          <a:ln/>
        </p:spPr>
      </p:sp>
      <p:pic>
        <p:nvPicPr>
          <p:cNvPr id="13" name="Image 4" descr="preencoded.png">    </p:cNvPr>
          <p:cNvPicPr>
            <a:picLocks noChangeAspect="1"/>
          </p:cNvPicPr>
          <p:nvPr/>
        </p:nvPicPr>
        <p:blipFill>
          <a:blip r:embed="rId5"/>
          <a:stretch>
            <a:fillRect/>
          </a:stretch>
        </p:blipFill>
        <p:spPr>
          <a:xfrm>
            <a:off x="1556623" y="4075271"/>
            <a:ext cx="4907518" cy="1177290"/>
          </a:xfrm>
          <a:prstGeom prst="rect">
            <a:avLst/>
          </a:prstGeom>
        </p:spPr>
      </p:pic>
      <p:pic>
        <p:nvPicPr>
          <p:cNvPr id="14" name="Image 5" descr="preencoded.png">    </p:cNvPr>
          <p:cNvPicPr>
            <a:picLocks noChangeAspect="1"/>
          </p:cNvPicPr>
          <p:nvPr/>
        </p:nvPicPr>
        <p:blipFill>
          <a:blip r:embed="rId6"/>
          <a:stretch>
            <a:fillRect/>
          </a:stretch>
        </p:blipFill>
        <p:spPr>
          <a:xfrm>
            <a:off x="3868579" y="4486751"/>
            <a:ext cx="283488" cy="354330"/>
          </a:xfrm>
          <a:prstGeom prst="rect">
            <a:avLst/>
          </a:prstGeom>
        </p:spPr>
      </p:pic>
      <p:sp>
        <p:nvSpPr>
          <p:cNvPr id="15" name="Text 7"/>
          <p:cNvSpPr/>
          <p:nvPr/>
        </p:nvSpPr>
        <p:spPr>
          <a:xfrm>
            <a:off x="6665714" y="4276844"/>
            <a:ext cx="2429708" cy="330756"/>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Design Fidelity Loss</a:t>
            </a:r>
            <a:endParaRPr lang="en-US" sz="2050" dirty="0"/>
          </a:p>
        </p:txBody>
      </p:sp>
      <p:sp>
        <p:nvSpPr>
          <p:cNvPr id="16" name="Text 8"/>
          <p:cNvSpPr/>
          <p:nvPr/>
        </p:nvSpPr>
        <p:spPr>
          <a:xfrm>
            <a:off x="6665714" y="4728567"/>
            <a:ext cx="2429708" cy="322421"/>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~30% of details lost</a:t>
            </a:r>
            <a:endParaRPr lang="en-US" sz="1550" dirty="0"/>
          </a:p>
        </p:txBody>
      </p:sp>
      <p:sp>
        <p:nvSpPr>
          <p:cNvPr id="17" name="Shape 9"/>
          <p:cNvSpPr/>
          <p:nvPr/>
        </p:nvSpPr>
        <p:spPr>
          <a:xfrm>
            <a:off x="6514505" y="5268158"/>
            <a:ext cx="7359848" cy="11430"/>
          </a:xfrm>
          <a:prstGeom prst="roundRect">
            <a:avLst>
              <a:gd name="adj" fmla="val 740878"/>
            </a:avLst>
          </a:prstGeom>
          <a:solidFill>
            <a:srgbClr val="B2D4E5"/>
          </a:solidFill>
          <a:ln/>
        </p:spPr>
      </p:sp>
      <p:pic>
        <p:nvPicPr>
          <p:cNvPr id="18" name="Image 6" descr="preencoded.png">    </p:cNvPr>
          <p:cNvPicPr>
            <a:picLocks noChangeAspect="1"/>
          </p:cNvPicPr>
          <p:nvPr/>
        </p:nvPicPr>
        <p:blipFill>
          <a:blip r:embed="rId7"/>
          <a:stretch>
            <a:fillRect/>
          </a:stretch>
        </p:blipFill>
        <p:spPr>
          <a:xfrm>
            <a:off x="738664" y="5302925"/>
            <a:ext cx="6543318" cy="1177290"/>
          </a:xfrm>
          <a:prstGeom prst="rect">
            <a:avLst/>
          </a:prstGeom>
        </p:spPr>
      </p:pic>
      <p:pic>
        <p:nvPicPr>
          <p:cNvPr id="19" name="Image 7" descr="preencoded.png">    </p:cNvPr>
          <p:cNvPicPr>
            <a:picLocks noChangeAspect="1"/>
          </p:cNvPicPr>
          <p:nvPr/>
        </p:nvPicPr>
        <p:blipFill>
          <a:blip r:embed="rId8"/>
          <a:stretch>
            <a:fillRect/>
          </a:stretch>
        </p:blipFill>
        <p:spPr>
          <a:xfrm>
            <a:off x="3868579" y="5714405"/>
            <a:ext cx="283488" cy="354330"/>
          </a:xfrm>
          <a:prstGeom prst="rect">
            <a:avLst/>
          </a:prstGeom>
        </p:spPr>
      </p:pic>
      <p:sp>
        <p:nvSpPr>
          <p:cNvPr id="20" name="Text 10"/>
          <p:cNvSpPr/>
          <p:nvPr/>
        </p:nvSpPr>
        <p:spPr>
          <a:xfrm>
            <a:off x="7483554" y="5504498"/>
            <a:ext cx="2646283" cy="330756"/>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Inconsistencies</a:t>
            </a:r>
            <a:endParaRPr lang="en-US" sz="2050" dirty="0"/>
          </a:p>
        </p:txBody>
      </p:sp>
      <p:sp>
        <p:nvSpPr>
          <p:cNvPr id="21" name="Text 11"/>
          <p:cNvSpPr/>
          <p:nvPr/>
        </p:nvSpPr>
        <p:spPr>
          <a:xfrm>
            <a:off x="7483554" y="5956221"/>
            <a:ext cx="3216593" cy="322421"/>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Design system compliance issues</a:t>
            </a:r>
            <a:endParaRPr lang="en-US" sz="1550" dirty="0"/>
          </a:p>
        </p:txBody>
      </p:sp>
      <p:sp>
        <p:nvSpPr>
          <p:cNvPr id="22" name="Text 12"/>
          <p:cNvSpPr/>
          <p:nvPr/>
        </p:nvSpPr>
        <p:spPr>
          <a:xfrm>
            <a:off x="705683" y="6707029"/>
            <a:ext cx="13219033" cy="967264"/>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The manual translation of designs into code creates significant bottlenecks in the development process. When design changes occur, implementation backlogs grow quickly, further delaying product delivery and increasing costs. Traditional code generation tools provide only basic snippets that require substantial refactoring.</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38532" y="503753"/>
            <a:ext cx="7866936" cy="1197292"/>
          </a:xfrm>
          <a:prstGeom prst="rect">
            <a:avLst/>
          </a:prstGeom>
          <a:noFill/>
          <a:ln/>
        </p:spPr>
        <p:txBody>
          <a:bodyPr wrap="square" lIns="0" tIns="0" rIns="0" bIns="0" rtlCol="0" anchor="t"/>
          <a:lstStyle/>
          <a:p>
            <a:pPr algn="l" indent="0" marL="0">
              <a:lnSpc>
                <a:spcPts val="4700"/>
              </a:lnSpc>
              <a:buNone/>
            </a:pPr>
            <a:r>
              <a:rPr lang="en-US" sz="3750" b="1" dirty="0">
                <a:solidFill>
                  <a:srgbClr val="000000"/>
                </a:solidFill>
                <a:latin typeface="Petrona Bold" pitchFamily="34" charset="0"/>
                <a:ea typeface="Petrona Bold" pitchFamily="34" charset="-122"/>
                <a:cs typeface="Petrona Bold" pitchFamily="34" charset="-120"/>
              </a:rPr>
              <a:t>Our Vision: LLM-Powered UI Generation</a:t>
            </a:r>
            <a:endParaRPr lang="en-US" sz="3750" dirty="0"/>
          </a:p>
        </p:txBody>
      </p:sp>
      <p:pic>
        <p:nvPicPr>
          <p:cNvPr id="4" name="Image 1" descr="preencoded.png">    </p:cNvPr>
          <p:cNvPicPr>
            <a:picLocks noChangeAspect="1"/>
          </p:cNvPicPr>
          <p:nvPr/>
        </p:nvPicPr>
        <p:blipFill>
          <a:blip r:embed="rId2"/>
          <a:stretch>
            <a:fillRect/>
          </a:stretch>
        </p:blipFill>
        <p:spPr>
          <a:xfrm>
            <a:off x="638532" y="1974652"/>
            <a:ext cx="912257" cy="1094661"/>
          </a:xfrm>
          <a:prstGeom prst="rect">
            <a:avLst/>
          </a:prstGeom>
        </p:spPr>
      </p:pic>
      <p:sp>
        <p:nvSpPr>
          <p:cNvPr id="5" name="Text 1"/>
          <p:cNvSpPr/>
          <p:nvPr/>
        </p:nvSpPr>
        <p:spPr>
          <a:xfrm>
            <a:off x="1824395" y="2157055"/>
            <a:ext cx="2394704" cy="299204"/>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Petrona Bold" pitchFamily="34" charset="0"/>
                <a:ea typeface="Petrona Bold" pitchFamily="34" charset="-122"/>
                <a:cs typeface="Petrona Bold" pitchFamily="34" charset="-120"/>
              </a:rPr>
              <a:t>Figma Design</a:t>
            </a:r>
            <a:endParaRPr lang="en-US" sz="1850" dirty="0"/>
          </a:p>
        </p:txBody>
      </p:sp>
      <p:sp>
        <p:nvSpPr>
          <p:cNvPr id="6" name="Text 2"/>
          <p:cNvSpPr/>
          <p:nvPr/>
        </p:nvSpPr>
        <p:spPr>
          <a:xfrm>
            <a:off x="1824395" y="2565678"/>
            <a:ext cx="6681073" cy="291822"/>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Source of design truth</a:t>
            </a:r>
            <a:endParaRPr lang="en-US" sz="1400" dirty="0"/>
          </a:p>
        </p:txBody>
      </p:sp>
      <p:pic>
        <p:nvPicPr>
          <p:cNvPr id="7" name="Image 2" descr="preencoded.png">    </p:cNvPr>
          <p:cNvPicPr>
            <a:picLocks noChangeAspect="1"/>
          </p:cNvPicPr>
          <p:nvPr/>
        </p:nvPicPr>
        <p:blipFill>
          <a:blip r:embed="rId3"/>
          <a:stretch>
            <a:fillRect/>
          </a:stretch>
        </p:blipFill>
        <p:spPr>
          <a:xfrm>
            <a:off x="638532" y="3069312"/>
            <a:ext cx="912257" cy="1094661"/>
          </a:xfrm>
          <a:prstGeom prst="rect">
            <a:avLst/>
          </a:prstGeom>
        </p:spPr>
      </p:pic>
      <p:sp>
        <p:nvSpPr>
          <p:cNvPr id="8" name="Text 3"/>
          <p:cNvSpPr/>
          <p:nvPr/>
        </p:nvSpPr>
        <p:spPr>
          <a:xfrm>
            <a:off x="1824395" y="3251716"/>
            <a:ext cx="2394704" cy="299204"/>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Petrona Bold" pitchFamily="34" charset="0"/>
                <a:ea typeface="Petrona Bold" pitchFamily="34" charset="-122"/>
                <a:cs typeface="Petrona Bold" pitchFamily="34" charset="-120"/>
              </a:rPr>
              <a:t>FigmaDev Plugin</a:t>
            </a:r>
            <a:endParaRPr lang="en-US" sz="1850" dirty="0"/>
          </a:p>
        </p:txBody>
      </p:sp>
      <p:sp>
        <p:nvSpPr>
          <p:cNvPr id="9" name="Text 4"/>
          <p:cNvSpPr/>
          <p:nvPr/>
        </p:nvSpPr>
        <p:spPr>
          <a:xfrm>
            <a:off x="1824395" y="3660338"/>
            <a:ext cx="6681073" cy="291822"/>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Extracts comprehensive design data</a:t>
            </a:r>
            <a:endParaRPr lang="en-US" sz="1400" dirty="0"/>
          </a:p>
        </p:txBody>
      </p:sp>
      <p:pic>
        <p:nvPicPr>
          <p:cNvPr id="10" name="Image 3" descr="preencoded.png">    </p:cNvPr>
          <p:cNvPicPr>
            <a:picLocks noChangeAspect="1"/>
          </p:cNvPicPr>
          <p:nvPr/>
        </p:nvPicPr>
        <p:blipFill>
          <a:blip r:embed="rId4"/>
          <a:stretch>
            <a:fillRect/>
          </a:stretch>
        </p:blipFill>
        <p:spPr>
          <a:xfrm>
            <a:off x="638532" y="4163973"/>
            <a:ext cx="912257" cy="1094661"/>
          </a:xfrm>
          <a:prstGeom prst="rect">
            <a:avLst/>
          </a:prstGeom>
        </p:spPr>
      </p:pic>
      <p:sp>
        <p:nvSpPr>
          <p:cNvPr id="11" name="Text 5"/>
          <p:cNvSpPr/>
          <p:nvPr/>
        </p:nvSpPr>
        <p:spPr>
          <a:xfrm>
            <a:off x="1824395" y="4346377"/>
            <a:ext cx="2394704" cy="299204"/>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Petrona Bold" pitchFamily="34" charset="0"/>
                <a:ea typeface="Petrona Bold" pitchFamily="34" charset="-122"/>
                <a:cs typeface="Petrona Bold" pitchFamily="34" charset="-120"/>
              </a:rPr>
              <a:t>AI Processing</a:t>
            </a:r>
            <a:endParaRPr lang="en-US" sz="1850" dirty="0"/>
          </a:p>
        </p:txBody>
      </p:sp>
      <p:sp>
        <p:nvSpPr>
          <p:cNvPr id="12" name="Text 6"/>
          <p:cNvSpPr/>
          <p:nvPr/>
        </p:nvSpPr>
        <p:spPr>
          <a:xfrm>
            <a:off x="1824395" y="4754999"/>
            <a:ext cx="6681073" cy="291822"/>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Combines design data with requirements</a:t>
            </a:r>
            <a:endParaRPr lang="en-US" sz="1400" dirty="0"/>
          </a:p>
        </p:txBody>
      </p:sp>
      <p:pic>
        <p:nvPicPr>
          <p:cNvPr id="13" name="Image 4" descr="preencoded.png">    </p:cNvPr>
          <p:cNvPicPr>
            <a:picLocks noChangeAspect="1"/>
          </p:cNvPicPr>
          <p:nvPr/>
        </p:nvPicPr>
        <p:blipFill>
          <a:blip r:embed="rId5"/>
          <a:stretch>
            <a:fillRect/>
          </a:stretch>
        </p:blipFill>
        <p:spPr>
          <a:xfrm>
            <a:off x="638532" y="5258633"/>
            <a:ext cx="912257" cy="1094661"/>
          </a:xfrm>
          <a:prstGeom prst="rect">
            <a:avLst/>
          </a:prstGeom>
        </p:spPr>
      </p:pic>
      <p:sp>
        <p:nvSpPr>
          <p:cNvPr id="14" name="Text 7"/>
          <p:cNvSpPr/>
          <p:nvPr/>
        </p:nvSpPr>
        <p:spPr>
          <a:xfrm>
            <a:off x="1824395" y="5441037"/>
            <a:ext cx="2394704" cy="299204"/>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Petrona Bold" pitchFamily="34" charset="0"/>
                <a:ea typeface="Petrona Bold" pitchFamily="34" charset="-122"/>
                <a:cs typeface="Petrona Bold" pitchFamily="34" charset="-120"/>
              </a:rPr>
              <a:t>Production Code</a:t>
            </a:r>
            <a:endParaRPr lang="en-US" sz="1850" dirty="0"/>
          </a:p>
        </p:txBody>
      </p:sp>
      <p:sp>
        <p:nvSpPr>
          <p:cNvPr id="15" name="Text 8"/>
          <p:cNvSpPr/>
          <p:nvPr/>
        </p:nvSpPr>
        <p:spPr>
          <a:xfrm>
            <a:off x="1824395" y="5849660"/>
            <a:ext cx="6681073" cy="291822"/>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High-fidelity implementation</a:t>
            </a:r>
            <a:endParaRPr lang="en-US" sz="1400" dirty="0"/>
          </a:p>
        </p:txBody>
      </p:sp>
      <p:sp>
        <p:nvSpPr>
          <p:cNvPr id="16" name="Text 9"/>
          <p:cNvSpPr/>
          <p:nvPr/>
        </p:nvSpPr>
        <p:spPr>
          <a:xfrm>
            <a:off x="638532" y="6558558"/>
            <a:ext cx="7866936" cy="1167289"/>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Our AI-Powered Design-to-Code Pipeline seamlessly connects Figma designs to production-ready code using Large Language Models. The FigmaDev Accelerator platform combines a smart Figma plugin with external AI processing to drastically reduce manual effort, ensure high fidelity, and accelerate development cycles.</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478518"/>
            <a:ext cx="8765381"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FigmaDev Accelerator Workflow</a:t>
            </a:r>
            <a:endParaRPr lang="en-US" sz="4650" dirty="0"/>
          </a:p>
        </p:txBody>
      </p:sp>
      <p:sp>
        <p:nvSpPr>
          <p:cNvPr id="3" name="Text 1"/>
          <p:cNvSpPr/>
          <p:nvPr/>
        </p:nvSpPr>
        <p:spPr>
          <a:xfrm>
            <a:off x="793790" y="278975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Figma Plugin</a:t>
            </a:r>
            <a:endParaRPr lang="en-US" sz="2300" dirty="0"/>
          </a:p>
        </p:txBody>
      </p:sp>
      <p:sp>
        <p:nvSpPr>
          <p:cNvPr id="4" name="Text 2"/>
          <p:cNvSpPr/>
          <p:nvPr/>
        </p:nvSpPr>
        <p:spPr>
          <a:xfrm>
            <a:off x="793790" y="3388638"/>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Intelligently extracts comprehensive design data directly within Figma's Dev Mode, including styles, layout, and tokens. This creates a structured Design Data Package that serves as the foundation for accurate code generation.</a:t>
            </a:r>
            <a:endParaRPr lang="en-US" sz="1750" dirty="0"/>
          </a:p>
        </p:txBody>
      </p:sp>
      <p:sp>
        <p:nvSpPr>
          <p:cNvPr id="5" name="Text 3"/>
          <p:cNvSpPr/>
          <p:nvPr/>
        </p:nvSpPr>
        <p:spPr>
          <a:xfrm>
            <a:off x="7599521" y="278975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AI Processing Engine</a:t>
            </a:r>
            <a:endParaRPr lang="en-US" sz="2300" dirty="0"/>
          </a:p>
        </p:txBody>
      </p:sp>
      <p:sp>
        <p:nvSpPr>
          <p:cNvPr id="6" name="Text 4"/>
          <p:cNvSpPr/>
          <p:nvPr/>
        </p:nvSpPr>
        <p:spPr>
          <a:xfrm>
            <a:off x="7599521" y="338863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Takes the structured Design Data Package and combines it with User Stories/Requirements using LLMs (like Cursor AI) to generate sophisticated UI code that maintains design fidelity while implementing required functionality.</a:t>
            </a:r>
            <a:endParaRPr lang="en-US" sz="1750" dirty="0"/>
          </a:p>
        </p:txBody>
      </p:sp>
      <p:sp>
        <p:nvSpPr>
          <p:cNvPr id="7" name="Text 5"/>
          <p:cNvSpPr/>
          <p:nvPr/>
        </p:nvSpPr>
        <p:spPr>
          <a:xfrm>
            <a:off x="793790" y="5662374"/>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Design Data Package is the key link in this workflow, providing rich, accurate context from Figma to the AI. This ensures that the generated code accurately reflects the designer's intent while incorporating the functionality specified in requirements.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68655" y="525304"/>
            <a:ext cx="5155168" cy="626864"/>
          </a:xfrm>
          <a:prstGeom prst="rect">
            <a:avLst/>
          </a:prstGeom>
          <a:noFill/>
          <a:ln/>
        </p:spPr>
        <p:txBody>
          <a:bodyPr wrap="none" lIns="0" tIns="0" rIns="0" bIns="0" rtlCol="0" anchor="t"/>
          <a:lstStyle/>
          <a:p>
            <a:pPr algn="l" indent="0" marL="0">
              <a:lnSpc>
                <a:spcPts val="4900"/>
              </a:lnSpc>
              <a:buNone/>
            </a:pPr>
            <a:r>
              <a:rPr lang="en-US" sz="3900" b="1" dirty="0">
                <a:solidFill>
                  <a:srgbClr val="000000"/>
                </a:solidFill>
                <a:latin typeface="Petrona Bold" pitchFamily="34" charset="0"/>
                <a:ea typeface="Petrona Bold" pitchFamily="34" charset="-122"/>
                <a:cs typeface="Petrona Bold" pitchFamily="34" charset="-120"/>
              </a:rPr>
              <a:t>Architecture Overview</a:t>
            </a:r>
            <a:endParaRPr lang="en-US" sz="3900" dirty="0"/>
          </a:p>
        </p:txBody>
      </p:sp>
      <p:sp>
        <p:nvSpPr>
          <p:cNvPr id="3" name="Text 1"/>
          <p:cNvSpPr/>
          <p:nvPr/>
        </p:nvSpPr>
        <p:spPr>
          <a:xfrm>
            <a:off x="2194798" y="2182416"/>
            <a:ext cx="2507575" cy="313373"/>
          </a:xfrm>
          <a:prstGeom prst="rect">
            <a:avLst/>
          </a:prstGeom>
          <a:noFill/>
          <a:ln/>
        </p:spPr>
        <p:txBody>
          <a:bodyPr wrap="none" lIns="0" tIns="0" rIns="0" bIns="0" rtlCol="0" anchor="t"/>
          <a:lstStyle/>
          <a:p>
            <a:pPr algn="r"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Design Source</a:t>
            </a:r>
            <a:endParaRPr lang="en-US" sz="1950" dirty="0"/>
          </a:p>
        </p:txBody>
      </p:sp>
      <p:sp>
        <p:nvSpPr>
          <p:cNvPr id="4" name="Text 2"/>
          <p:cNvSpPr/>
          <p:nvPr/>
        </p:nvSpPr>
        <p:spPr>
          <a:xfrm>
            <a:off x="668655" y="2610326"/>
            <a:ext cx="4033718" cy="611505"/>
          </a:xfrm>
          <a:prstGeom prst="rect">
            <a:avLst/>
          </a:prstGeom>
          <a:noFill/>
          <a:ln/>
        </p:spPr>
        <p:txBody>
          <a:bodyPr wrap="square" lIns="0" tIns="0" rIns="0" bIns="0" rtlCol="0" anchor="t"/>
          <a:lstStyle/>
          <a:p>
            <a:pPr algn="r" indent="0" marL="0">
              <a:lnSpc>
                <a:spcPts val="2400"/>
              </a:lnSpc>
              <a:buNone/>
            </a:pPr>
            <a:r>
              <a:rPr lang="en-US" sz="1500" dirty="0">
                <a:solidFill>
                  <a:srgbClr val="272525"/>
                </a:solidFill>
                <a:latin typeface="Inter" pitchFamily="34" charset="0"/>
                <a:ea typeface="Inter" pitchFamily="34" charset="-122"/>
                <a:cs typeface="Inter" pitchFamily="34" charset="-120"/>
              </a:rPr>
              <a:t>Figma files with styles, components, and layout</a:t>
            </a:r>
            <a:endParaRPr lang="en-US" sz="1500" dirty="0"/>
          </a:p>
        </p:txBody>
      </p:sp>
      <p:pic>
        <p:nvPicPr>
          <p:cNvPr id="5" name="Image 0" descr="preencoded.png">    </p:cNvPr>
          <p:cNvPicPr>
            <a:picLocks noChangeAspect="1"/>
          </p:cNvPicPr>
          <p:nvPr/>
        </p:nvPicPr>
        <p:blipFill>
          <a:blip r:embed="rId1"/>
          <a:stretch>
            <a:fillRect/>
          </a:stretch>
        </p:blipFill>
        <p:spPr>
          <a:xfrm>
            <a:off x="4988957" y="1534239"/>
            <a:ext cx="4652486" cy="4652486"/>
          </a:xfrm>
          <a:prstGeom prst="rect">
            <a:avLst/>
          </a:prstGeom>
        </p:spPr>
      </p:pic>
      <p:pic>
        <p:nvPicPr>
          <p:cNvPr id="6" name="Image 1" descr="preencoded.png">    </p:cNvPr>
          <p:cNvPicPr>
            <a:picLocks noChangeAspect="1"/>
          </p:cNvPicPr>
          <p:nvPr/>
        </p:nvPicPr>
        <p:blipFill>
          <a:blip r:embed="rId2"/>
          <a:stretch>
            <a:fillRect/>
          </a:stretch>
        </p:blipFill>
        <p:spPr>
          <a:xfrm>
            <a:off x="6235839" y="2349520"/>
            <a:ext cx="285869" cy="357307"/>
          </a:xfrm>
          <a:prstGeom prst="rect">
            <a:avLst/>
          </a:prstGeom>
        </p:spPr>
      </p:pic>
      <p:sp>
        <p:nvSpPr>
          <p:cNvPr id="7" name="Text 3"/>
          <p:cNvSpPr/>
          <p:nvPr/>
        </p:nvSpPr>
        <p:spPr>
          <a:xfrm>
            <a:off x="9928027" y="2335292"/>
            <a:ext cx="2507575" cy="313373"/>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Data Extraction</a:t>
            </a:r>
            <a:endParaRPr lang="en-US" sz="1950" dirty="0"/>
          </a:p>
        </p:txBody>
      </p:sp>
      <p:sp>
        <p:nvSpPr>
          <p:cNvPr id="8" name="Text 4"/>
          <p:cNvSpPr/>
          <p:nvPr/>
        </p:nvSpPr>
        <p:spPr>
          <a:xfrm>
            <a:off x="9928027" y="2763203"/>
            <a:ext cx="4033718" cy="305753"/>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Plugin captures high-fidelity design data</a:t>
            </a:r>
            <a:endParaRPr lang="en-US" sz="1500" dirty="0"/>
          </a:p>
        </p:txBody>
      </p:sp>
      <p:pic>
        <p:nvPicPr>
          <p:cNvPr id="9" name="Image 2" descr="preencoded.png">    </p:cNvPr>
          <p:cNvPicPr>
            <a:picLocks noChangeAspect="1"/>
          </p:cNvPicPr>
          <p:nvPr/>
        </p:nvPicPr>
        <p:blipFill>
          <a:blip r:embed="rId3"/>
          <a:stretch>
            <a:fillRect/>
          </a:stretch>
        </p:blipFill>
        <p:spPr>
          <a:xfrm>
            <a:off x="4988957" y="1534239"/>
            <a:ext cx="4652486" cy="4652486"/>
          </a:xfrm>
          <a:prstGeom prst="rect">
            <a:avLst/>
          </a:prstGeom>
        </p:spPr>
      </p:pic>
      <p:pic>
        <p:nvPicPr>
          <p:cNvPr id="10" name="Image 3" descr="preencoded.png">    </p:cNvPr>
          <p:cNvPicPr>
            <a:picLocks noChangeAspect="1"/>
          </p:cNvPicPr>
          <p:nvPr/>
        </p:nvPicPr>
        <p:blipFill>
          <a:blip r:embed="rId4"/>
          <a:stretch>
            <a:fillRect/>
          </a:stretch>
        </p:blipFill>
        <p:spPr>
          <a:xfrm>
            <a:off x="8504456" y="2745403"/>
            <a:ext cx="285869" cy="357307"/>
          </a:xfrm>
          <a:prstGeom prst="rect">
            <a:avLst/>
          </a:prstGeom>
        </p:spPr>
      </p:pic>
      <p:sp>
        <p:nvSpPr>
          <p:cNvPr id="11" name="Text 5"/>
          <p:cNvSpPr/>
          <p:nvPr/>
        </p:nvSpPr>
        <p:spPr>
          <a:xfrm>
            <a:off x="9928027" y="4804767"/>
            <a:ext cx="2507575" cy="313373"/>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AI Enhancement</a:t>
            </a:r>
            <a:endParaRPr lang="en-US" sz="1950" dirty="0"/>
          </a:p>
        </p:txBody>
      </p:sp>
      <p:sp>
        <p:nvSpPr>
          <p:cNvPr id="12" name="Text 6"/>
          <p:cNvSpPr/>
          <p:nvPr/>
        </p:nvSpPr>
        <p:spPr>
          <a:xfrm>
            <a:off x="9928027" y="5232678"/>
            <a:ext cx="4033718" cy="305753"/>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LLMs process design data + requirements</a:t>
            </a:r>
            <a:endParaRPr lang="en-US" sz="1500" dirty="0"/>
          </a:p>
        </p:txBody>
      </p:sp>
      <p:pic>
        <p:nvPicPr>
          <p:cNvPr id="13" name="Image 4" descr="preencoded.png">    </p:cNvPr>
          <p:cNvPicPr>
            <a:picLocks noChangeAspect="1"/>
          </p:cNvPicPr>
          <p:nvPr/>
        </p:nvPicPr>
        <p:blipFill>
          <a:blip r:embed="rId5"/>
          <a:stretch>
            <a:fillRect/>
          </a:stretch>
        </p:blipFill>
        <p:spPr>
          <a:xfrm>
            <a:off x="4988957" y="1534239"/>
            <a:ext cx="4652486" cy="4652486"/>
          </a:xfrm>
          <a:prstGeom prst="rect">
            <a:avLst/>
          </a:prstGeom>
        </p:spPr>
      </p:pic>
      <p:pic>
        <p:nvPicPr>
          <p:cNvPr id="14" name="Image 5" descr="preencoded.png">    </p:cNvPr>
          <p:cNvPicPr>
            <a:picLocks noChangeAspect="1"/>
          </p:cNvPicPr>
          <p:nvPr/>
        </p:nvPicPr>
        <p:blipFill>
          <a:blip r:embed="rId6"/>
          <a:stretch>
            <a:fillRect/>
          </a:stretch>
        </p:blipFill>
        <p:spPr>
          <a:xfrm>
            <a:off x="8108573" y="5014020"/>
            <a:ext cx="285869" cy="357307"/>
          </a:xfrm>
          <a:prstGeom prst="rect">
            <a:avLst/>
          </a:prstGeom>
        </p:spPr>
      </p:pic>
      <p:sp>
        <p:nvSpPr>
          <p:cNvPr id="15" name="Text 7"/>
          <p:cNvSpPr/>
          <p:nvPr/>
        </p:nvSpPr>
        <p:spPr>
          <a:xfrm>
            <a:off x="2194798" y="4804767"/>
            <a:ext cx="2507575" cy="313373"/>
          </a:xfrm>
          <a:prstGeom prst="rect">
            <a:avLst/>
          </a:prstGeom>
          <a:noFill/>
          <a:ln/>
        </p:spPr>
        <p:txBody>
          <a:bodyPr wrap="none" lIns="0" tIns="0" rIns="0" bIns="0" rtlCol="0" anchor="t"/>
          <a:lstStyle/>
          <a:p>
            <a:pPr algn="r"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Code Generation</a:t>
            </a:r>
            <a:endParaRPr lang="en-US" sz="1950" dirty="0"/>
          </a:p>
        </p:txBody>
      </p:sp>
      <p:sp>
        <p:nvSpPr>
          <p:cNvPr id="16" name="Text 8"/>
          <p:cNvSpPr/>
          <p:nvPr/>
        </p:nvSpPr>
        <p:spPr>
          <a:xfrm>
            <a:off x="668655" y="5232678"/>
            <a:ext cx="4033718" cy="305753"/>
          </a:xfrm>
          <a:prstGeom prst="rect">
            <a:avLst/>
          </a:prstGeom>
          <a:noFill/>
          <a:ln/>
        </p:spPr>
        <p:txBody>
          <a:bodyPr wrap="none" lIns="0" tIns="0" rIns="0" bIns="0" rtlCol="0" anchor="t"/>
          <a:lstStyle/>
          <a:p>
            <a:pPr algn="r" indent="0" marL="0">
              <a:lnSpc>
                <a:spcPts val="2400"/>
              </a:lnSpc>
              <a:buNone/>
            </a:pPr>
            <a:r>
              <a:rPr lang="en-US" sz="1500" dirty="0">
                <a:solidFill>
                  <a:srgbClr val="272525"/>
                </a:solidFill>
                <a:latin typeface="Inter" pitchFamily="34" charset="0"/>
                <a:ea typeface="Inter" pitchFamily="34" charset="-122"/>
                <a:cs typeface="Inter" pitchFamily="34" charset="-120"/>
              </a:rPr>
              <a:t>Production-ready UI implementation</a:t>
            </a:r>
            <a:endParaRPr lang="en-US" sz="1500" dirty="0"/>
          </a:p>
        </p:txBody>
      </p:sp>
      <p:pic>
        <p:nvPicPr>
          <p:cNvPr id="17" name="Image 6" descr="preencoded.png">    </p:cNvPr>
          <p:cNvPicPr>
            <a:picLocks noChangeAspect="1"/>
          </p:cNvPicPr>
          <p:nvPr/>
        </p:nvPicPr>
        <p:blipFill>
          <a:blip r:embed="rId7"/>
          <a:stretch>
            <a:fillRect/>
          </a:stretch>
        </p:blipFill>
        <p:spPr>
          <a:xfrm>
            <a:off x="4988957" y="1534239"/>
            <a:ext cx="4652486" cy="4652486"/>
          </a:xfrm>
          <a:prstGeom prst="rect">
            <a:avLst/>
          </a:prstGeom>
        </p:spPr>
      </p:pic>
      <p:pic>
        <p:nvPicPr>
          <p:cNvPr id="18" name="Image 7" descr="preencoded.png">    </p:cNvPr>
          <p:cNvPicPr>
            <a:picLocks noChangeAspect="1"/>
          </p:cNvPicPr>
          <p:nvPr/>
        </p:nvPicPr>
        <p:blipFill>
          <a:blip r:embed="rId8"/>
          <a:stretch>
            <a:fillRect/>
          </a:stretch>
        </p:blipFill>
        <p:spPr>
          <a:xfrm>
            <a:off x="5839956" y="4618137"/>
            <a:ext cx="285869" cy="357307"/>
          </a:xfrm>
          <a:prstGeom prst="rect">
            <a:avLst/>
          </a:prstGeom>
        </p:spPr>
      </p:pic>
      <p:sp>
        <p:nvSpPr>
          <p:cNvPr id="19" name="Text 9"/>
          <p:cNvSpPr/>
          <p:nvPr/>
        </p:nvSpPr>
        <p:spPr>
          <a:xfrm>
            <a:off x="668655" y="6401633"/>
            <a:ext cx="13293090" cy="611505"/>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The foundation of our approach is high-fidelity data extraction from the design source-of-truth. By leveraging LLMs with combined design data and user requirements, we enable intelligent code generation that maintains design integrity while implementing required functionality.</a:t>
            </a:r>
            <a:endParaRPr lang="en-US" sz="1500" dirty="0"/>
          </a:p>
        </p:txBody>
      </p:sp>
      <p:sp>
        <p:nvSpPr>
          <p:cNvPr id="20" name="Text 10"/>
          <p:cNvSpPr/>
          <p:nvPr/>
        </p:nvSpPr>
        <p:spPr>
          <a:xfrm>
            <a:off x="668655" y="7228046"/>
            <a:ext cx="13293090" cy="611505"/>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The key principle is that the plugin provides the exact, company-approved design elements as a robust foundation. This allows the AI to perform accurate "vibe coding" and generate high-quality, functional UI.</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553"/>
          </a:xfrm>
          <a:prstGeom prst="rect">
            <a:avLst/>
          </a:prstGeom>
        </p:spPr>
      </p:pic>
      <p:sp>
        <p:nvSpPr>
          <p:cNvPr id="3" name="Text 0"/>
          <p:cNvSpPr/>
          <p:nvPr/>
        </p:nvSpPr>
        <p:spPr>
          <a:xfrm>
            <a:off x="603766" y="474345"/>
            <a:ext cx="6857643" cy="565904"/>
          </a:xfrm>
          <a:prstGeom prst="rect">
            <a:avLst/>
          </a:prstGeom>
          <a:noFill/>
          <a:ln/>
        </p:spPr>
        <p:txBody>
          <a:bodyPr wrap="none" lIns="0" tIns="0" rIns="0" bIns="0" rtlCol="0" anchor="t"/>
          <a:lstStyle/>
          <a:p>
            <a:pPr algn="l" indent="0" marL="0">
              <a:lnSpc>
                <a:spcPts val="4450"/>
              </a:lnSpc>
              <a:buNone/>
            </a:pPr>
            <a:r>
              <a:rPr lang="en-US" sz="3550" b="1" dirty="0">
                <a:solidFill>
                  <a:srgbClr val="000000"/>
                </a:solidFill>
                <a:latin typeface="Petrona Bold" pitchFamily="34" charset="0"/>
                <a:ea typeface="Petrona Bold" pitchFamily="34" charset="-122"/>
                <a:cs typeface="Petrona Bold" pitchFamily="34" charset="-120"/>
              </a:rPr>
              <a:t>Plugin Architecture &amp; Tech Stack</a:t>
            </a:r>
            <a:endParaRPr lang="en-US" sz="3550" dirty="0"/>
          </a:p>
        </p:txBody>
      </p:sp>
      <p:sp>
        <p:nvSpPr>
          <p:cNvPr id="4" name="Shape 1"/>
          <p:cNvSpPr/>
          <p:nvPr/>
        </p:nvSpPr>
        <p:spPr>
          <a:xfrm>
            <a:off x="603766" y="1298972"/>
            <a:ext cx="7936468" cy="1298496"/>
          </a:xfrm>
          <a:prstGeom prst="roundRect">
            <a:avLst>
              <a:gd name="adj" fmla="val 5580"/>
            </a:avLst>
          </a:prstGeom>
          <a:solidFill>
            <a:srgbClr val="CCEEFF"/>
          </a:solidFill>
          <a:ln w="7620">
            <a:solidFill>
              <a:srgbClr val="B2D4E5"/>
            </a:solidFill>
            <a:prstDash val="solid"/>
          </a:ln>
        </p:spPr>
      </p:sp>
      <p:sp>
        <p:nvSpPr>
          <p:cNvPr id="5" name="Text 2"/>
          <p:cNvSpPr/>
          <p:nvPr/>
        </p:nvSpPr>
        <p:spPr>
          <a:xfrm>
            <a:off x="783788" y="1478994"/>
            <a:ext cx="2264212" cy="28301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Figma Plugin API</a:t>
            </a:r>
            <a:endParaRPr lang="en-US" sz="1750" dirty="0"/>
          </a:p>
        </p:txBody>
      </p:sp>
      <p:sp>
        <p:nvSpPr>
          <p:cNvPr id="6" name="Text 3"/>
          <p:cNvSpPr/>
          <p:nvPr/>
        </p:nvSpPr>
        <p:spPr>
          <a:xfrm>
            <a:off x="783788" y="1865471"/>
            <a:ext cx="7576423" cy="551974"/>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Core interface for accessing design data, running inside Figma and interacting directly with the design file.</a:t>
            </a:r>
            <a:endParaRPr lang="en-US" sz="1350" dirty="0"/>
          </a:p>
        </p:txBody>
      </p:sp>
      <p:sp>
        <p:nvSpPr>
          <p:cNvPr id="7" name="Shape 4"/>
          <p:cNvSpPr/>
          <p:nvPr/>
        </p:nvSpPr>
        <p:spPr>
          <a:xfrm>
            <a:off x="603766" y="2769870"/>
            <a:ext cx="7936468" cy="1298496"/>
          </a:xfrm>
          <a:prstGeom prst="roundRect">
            <a:avLst>
              <a:gd name="adj" fmla="val 5580"/>
            </a:avLst>
          </a:prstGeom>
          <a:solidFill>
            <a:srgbClr val="CCEEFF"/>
          </a:solidFill>
          <a:ln w="7620">
            <a:solidFill>
              <a:srgbClr val="B2D4E5"/>
            </a:solidFill>
            <a:prstDash val="solid"/>
          </a:ln>
        </p:spPr>
      </p:sp>
      <p:sp>
        <p:nvSpPr>
          <p:cNvPr id="8" name="Text 5"/>
          <p:cNvSpPr/>
          <p:nvPr/>
        </p:nvSpPr>
        <p:spPr>
          <a:xfrm>
            <a:off x="783788" y="2949893"/>
            <a:ext cx="2264212" cy="28301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TypeScript</a:t>
            </a:r>
            <a:endParaRPr lang="en-US" sz="1750" dirty="0"/>
          </a:p>
        </p:txBody>
      </p:sp>
      <p:sp>
        <p:nvSpPr>
          <p:cNvPr id="9" name="Text 6"/>
          <p:cNvSpPr/>
          <p:nvPr/>
        </p:nvSpPr>
        <p:spPr>
          <a:xfrm>
            <a:off x="783788" y="3336369"/>
            <a:ext cx="7576423" cy="551974"/>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Preferred language for type safety with the API (JavaScript also possible), ensuring robust plugin development.</a:t>
            </a:r>
            <a:endParaRPr lang="en-US" sz="1350" dirty="0"/>
          </a:p>
        </p:txBody>
      </p:sp>
      <p:sp>
        <p:nvSpPr>
          <p:cNvPr id="10" name="Shape 7"/>
          <p:cNvSpPr/>
          <p:nvPr/>
        </p:nvSpPr>
        <p:spPr>
          <a:xfrm>
            <a:off x="603766" y="4240768"/>
            <a:ext cx="7936468" cy="1298496"/>
          </a:xfrm>
          <a:prstGeom prst="roundRect">
            <a:avLst>
              <a:gd name="adj" fmla="val 5580"/>
            </a:avLst>
          </a:prstGeom>
          <a:solidFill>
            <a:srgbClr val="CCEEFF"/>
          </a:solidFill>
          <a:ln w="7620">
            <a:solidFill>
              <a:srgbClr val="B2D4E5"/>
            </a:solidFill>
            <a:prstDash val="solid"/>
          </a:ln>
        </p:spPr>
      </p:sp>
      <p:sp>
        <p:nvSpPr>
          <p:cNvPr id="11" name="Text 8"/>
          <p:cNvSpPr/>
          <p:nvPr/>
        </p:nvSpPr>
        <p:spPr>
          <a:xfrm>
            <a:off x="783788" y="4420791"/>
            <a:ext cx="2264212" cy="28301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HTML / CSS</a:t>
            </a:r>
            <a:endParaRPr lang="en-US" sz="1750" dirty="0"/>
          </a:p>
        </p:txBody>
      </p:sp>
      <p:sp>
        <p:nvSpPr>
          <p:cNvPr id="12" name="Text 9"/>
          <p:cNvSpPr/>
          <p:nvPr/>
        </p:nvSpPr>
        <p:spPr>
          <a:xfrm>
            <a:off x="783788" y="4807268"/>
            <a:ext cx="7576423" cy="551974"/>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For building the optional plugin settings UI (ui.html), providing configuration options for users.</a:t>
            </a:r>
            <a:endParaRPr lang="en-US" sz="1350" dirty="0"/>
          </a:p>
        </p:txBody>
      </p:sp>
      <p:sp>
        <p:nvSpPr>
          <p:cNvPr id="13" name="Shape 10"/>
          <p:cNvSpPr/>
          <p:nvPr/>
        </p:nvSpPr>
        <p:spPr>
          <a:xfrm>
            <a:off x="603766" y="5711666"/>
            <a:ext cx="7936468" cy="1022509"/>
          </a:xfrm>
          <a:prstGeom prst="roundRect">
            <a:avLst>
              <a:gd name="adj" fmla="val 7086"/>
            </a:avLst>
          </a:prstGeom>
          <a:solidFill>
            <a:srgbClr val="CCEEFF"/>
          </a:solidFill>
          <a:ln w="7620">
            <a:solidFill>
              <a:srgbClr val="B2D4E5"/>
            </a:solidFill>
            <a:prstDash val="solid"/>
          </a:ln>
        </p:spPr>
      </p:sp>
      <p:sp>
        <p:nvSpPr>
          <p:cNvPr id="14" name="Text 11"/>
          <p:cNvSpPr/>
          <p:nvPr/>
        </p:nvSpPr>
        <p:spPr>
          <a:xfrm>
            <a:off x="783788" y="5891689"/>
            <a:ext cx="2264212" cy="28301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Node.js / npm</a:t>
            </a:r>
            <a:endParaRPr lang="en-US" sz="1750" dirty="0"/>
          </a:p>
        </p:txBody>
      </p:sp>
      <p:sp>
        <p:nvSpPr>
          <p:cNvPr id="15" name="Text 12"/>
          <p:cNvSpPr/>
          <p:nvPr/>
        </p:nvSpPr>
        <p:spPr>
          <a:xfrm>
            <a:off x="783788" y="6278166"/>
            <a:ext cx="7576423" cy="275987"/>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For development environment, build process, and managing dependencies efficiently.</a:t>
            </a:r>
            <a:endParaRPr lang="en-US" sz="1350" dirty="0"/>
          </a:p>
        </p:txBody>
      </p:sp>
      <p:sp>
        <p:nvSpPr>
          <p:cNvPr id="16" name="Text 13"/>
          <p:cNvSpPr/>
          <p:nvPr/>
        </p:nvSpPr>
        <p:spPr>
          <a:xfrm>
            <a:off x="603766" y="6928247"/>
            <a:ext cx="7936468" cy="827961"/>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The plugin architecture consists of core components including configuration, UI (optional), and the main code logic using Figma's API. A bundler (e.g., Webpack, esbuild) is often used to compile TypeScript/JavaScript and bundle code for Figma.</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40291" y="610672"/>
            <a:ext cx="4905018" cy="613172"/>
          </a:xfrm>
          <a:prstGeom prst="rect">
            <a:avLst/>
          </a:prstGeom>
          <a:noFill/>
          <a:ln/>
        </p:spPr>
        <p:txBody>
          <a:bodyPr wrap="none" lIns="0" tIns="0" rIns="0" bIns="0" rtlCol="0" anchor="t"/>
          <a:lstStyle/>
          <a:p>
            <a:pPr algn="l" indent="0" marL="0">
              <a:lnSpc>
                <a:spcPts val="4800"/>
              </a:lnSpc>
              <a:buNone/>
            </a:pPr>
            <a:r>
              <a:rPr lang="en-US" sz="3850" b="1" dirty="0">
                <a:solidFill>
                  <a:srgbClr val="000000"/>
                </a:solidFill>
                <a:latin typeface="Petrona Bold" pitchFamily="34" charset="0"/>
                <a:ea typeface="Petrona Bold" pitchFamily="34" charset="-122"/>
                <a:cs typeface="Petrona Bold" pitchFamily="34" charset="-120"/>
              </a:rPr>
              <a:t>The AI Data Package</a:t>
            </a:r>
            <a:endParaRPr lang="en-US" sz="3850" dirty="0"/>
          </a:p>
        </p:txBody>
      </p:sp>
      <p:sp>
        <p:nvSpPr>
          <p:cNvPr id="4" name="Shape 1"/>
          <p:cNvSpPr/>
          <p:nvPr/>
        </p:nvSpPr>
        <p:spPr>
          <a:xfrm>
            <a:off x="6140291" y="1504117"/>
            <a:ext cx="7836218" cy="3602593"/>
          </a:xfrm>
          <a:prstGeom prst="roundRect">
            <a:avLst>
              <a:gd name="adj" fmla="val 2178"/>
            </a:avLst>
          </a:prstGeom>
          <a:noFill/>
          <a:ln w="7620">
            <a:solidFill>
              <a:srgbClr val="000000">
                <a:alpha val="8000"/>
              </a:srgbClr>
            </a:solidFill>
            <a:prstDash val="solid"/>
          </a:ln>
        </p:spPr>
      </p:sp>
      <p:sp>
        <p:nvSpPr>
          <p:cNvPr id="5" name="Shape 2"/>
          <p:cNvSpPr/>
          <p:nvPr/>
        </p:nvSpPr>
        <p:spPr>
          <a:xfrm>
            <a:off x="6147911" y="1511737"/>
            <a:ext cx="7820978" cy="837009"/>
          </a:xfrm>
          <a:prstGeom prst="rect">
            <a:avLst/>
          </a:prstGeom>
          <a:solidFill>
            <a:srgbClr val="FFFFFF">
              <a:alpha val="4000"/>
            </a:srgbClr>
          </a:solidFill>
          <a:ln/>
        </p:spPr>
      </p:sp>
      <p:sp>
        <p:nvSpPr>
          <p:cNvPr id="6" name="Text 3"/>
          <p:cNvSpPr/>
          <p:nvPr/>
        </p:nvSpPr>
        <p:spPr>
          <a:xfrm>
            <a:off x="6334720" y="1631394"/>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Metadata</a:t>
            </a:r>
            <a:endParaRPr lang="en-US" sz="1450" dirty="0"/>
          </a:p>
        </p:txBody>
      </p:sp>
      <p:sp>
        <p:nvSpPr>
          <p:cNvPr id="7" name="Text 4"/>
          <p:cNvSpPr/>
          <p:nvPr/>
        </p:nvSpPr>
        <p:spPr>
          <a:xfrm>
            <a:off x="10249019" y="1631394"/>
            <a:ext cx="3533061" cy="597694"/>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General info about the extraction source</a:t>
            </a:r>
            <a:endParaRPr lang="en-US" sz="1450" dirty="0"/>
          </a:p>
        </p:txBody>
      </p:sp>
      <p:sp>
        <p:nvSpPr>
          <p:cNvPr id="8" name="Shape 5"/>
          <p:cNvSpPr/>
          <p:nvPr/>
        </p:nvSpPr>
        <p:spPr>
          <a:xfrm>
            <a:off x="6147911" y="2348746"/>
            <a:ext cx="7820978" cy="837009"/>
          </a:xfrm>
          <a:prstGeom prst="rect">
            <a:avLst/>
          </a:prstGeom>
          <a:solidFill>
            <a:srgbClr val="000000">
              <a:alpha val="4000"/>
            </a:srgbClr>
          </a:solidFill>
          <a:ln/>
        </p:spPr>
      </p:sp>
      <p:sp>
        <p:nvSpPr>
          <p:cNvPr id="9" name="Text 6"/>
          <p:cNvSpPr/>
          <p:nvPr/>
        </p:nvSpPr>
        <p:spPr>
          <a:xfrm>
            <a:off x="6334720" y="2468404"/>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Structure</a:t>
            </a:r>
            <a:endParaRPr lang="en-US" sz="1450" dirty="0"/>
          </a:p>
        </p:txBody>
      </p:sp>
      <p:sp>
        <p:nvSpPr>
          <p:cNvPr id="10" name="Text 7"/>
          <p:cNvSpPr/>
          <p:nvPr/>
        </p:nvSpPr>
        <p:spPr>
          <a:xfrm>
            <a:off x="10249019" y="2468404"/>
            <a:ext cx="3533061" cy="597694"/>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Element nesting and basic HTML structure</a:t>
            </a:r>
            <a:endParaRPr lang="en-US" sz="1450" dirty="0"/>
          </a:p>
        </p:txBody>
      </p:sp>
      <p:sp>
        <p:nvSpPr>
          <p:cNvPr id="11" name="Shape 8"/>
          <p:cNvSpPr/>
          <p:nvPr/>
        </p:nvSpPr>
        <p:spPr>
          <a:xfrm>
            <a:off x="6147911" y="3185755"/>
            <a:ext cx="7820978" cy="837009"/>
          </a:xfrm>
          <a:prstGeom prst="rect">
            <a:avLst/>
          </a:prstGeom>
          <a:solidFill>
            <a:srgbClr val="FFFFFF">
              <a:alpha val="4000"/>
            </a:srgbClr>
          </a:solidFill>
          <a:ln/>
        </p:spPr>
      </p:sp>
      <p:sp>
        <p:nvSpPr>
          <p:cNvPr id="12" name="Text 9"/>
          <p:cNvSpPr/>
          <p:nvPr/>
        </p:nvSpPr>
        <p:spPr>
          <a:xfrm>
            <a:off x="6334720" y="3305413"/>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Styling</a:t>
            </a:r>
            <a:endParaRPr lang="en-US" sz="1450" dirty="0"/>
          </a:p>
        </p:txBody>
      </p:sp>
      <p:sp>
        <p:nvSpPr>
          <p:cNvPr id="13" name="Text 10"/>
          <p:cNvSpPr/>
          <p:nvPr/>
        </p:nvSpPr>
        <p:spPr>
          <a:xfrm>
            <a:off x="10249019" y="3305413"/>
            <a:ext cx="3533061" cy="597694"/>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CSS rules and design tokens from Figma</a:t>
            </a:r>
            <a:endParaRPr lang="en-US" sz="1450" dirty="0"/>
          </a:p>
        </p:txBody>
      </p:sp>
      <p:sp>
        <p:nvSpPr>
          <p:cNvPr id="14" name="Shape 11"/>
          <p:cNvSpPr/>
          <p:nvPr/>
        </p:nvSpPr>
        <p:spPr>
          <a:xfrm>
            <a:off x="6147911" y="4022765"/>
            <a:ext cx="7820978" cy="538163"/>
          </a:xfrm>
          <a:prstGeom prst="rect">
            <a:avLst/>
          </a:prstGeom>
          <a:solidFill>
            <a:srgbClr val="000000">
              <a:alpha val="4000"/>
            </a:srgbClr>
          </a:solidFill>
          <a:ln/>
        </p:spPr>
      </p:sp>
      <p:sp>
        <p:nvSpPr>
          <p:cNvPr id="15" name="Text 12"/>
          <p:cNvSpPr/>
          <p:nvPr/>
        </p:nvSpPr>
        <p:spPr>
          <a:xfrm>
            <a:off x="6334720" y="4142423"/>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Layout</a:t>
            </a:r>
            <a:endParaRPr lang="en-US" sz="1450" dirty="0"/>
          </a:p>
        </p:txBody>
      </p:sp>
      <p:sp>
        <p:nvSpPr>
          <p:cNvPr id="16" name="Text 13"/>
          <p:cNvSpPr/>
          <p:nvPr/>
        </p:nvSpPr>
        <p:spPr>
          <a:xfrm>
            <a:off x="10249019" y="4142423"/>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Auto Layout details and constraints</a:t>
            </a:r>
            <a:endParaRPr lang="en-US" sz="1450" dirty="0"/>
          </a:p>
        </p:txBody>
      </p:sp>
      <p:sp>
        <p:nvSpPr>
          <p:cNvPr id="17" name="Shape 14"/>
          <p:cNvSpPr/>
          <p:nvPr/>
        </p:nvSpPr>
        <p:spPr>
          <a:xfrm>
            <a:off x="6147911" y="4560927"/>
            <a:ext cx="7820978" cy="538163"/>
          </a:xfrm>
          <a:prstGeom prst="rect">
            <a:avLst/>
          </a:prstGeom>
          <a:solidFill>
            <a:srgbClr val="FFFFFF">
              <a:alpha val="4000"/>
            </a:srgbClr>
          </a:solidFill>
          <a:ln/>
        </p:spPr>
      </p:sp>
      <p:sp>
        <p:nvSpPr>
          <p:cNvPr id="18" name="Text 15"/>
          <p:cNvSpPr/>
          <p:nvPr/>
        </p:nvSpPr>
        <p:spPr>
          <a:xfrm>
            <a:off x="6334720" y="4680585"/>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Components</a:t>
            </a:r>
            <a:endParaRPr lang="en-US" sz="1450" dirty="0"/>
          </a:p>
        </p:txBody>
      </p:sp>
      <p:sp>
        <p:nvSpPr>
          <p:cNvPr id="19" name="Text 16"/>
          <p:cNvSpPr/>
          <p:nvPr/>
        </p:nvSpPr>
        <p:spPr>
          <a:xfrm>
            <a:off x="10249019" y="4680585"/>
            <a:ext cx="3533061" cy="298847"/>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Figma component names and variants</a:t>
            </a:r>
            <a:endParaRPr lang="en-US" sz="1450" dirty="0"/>
          </a:p>
        </p:txBody>
      </p:sp>
      <p:sp>
        <p:nvSpPr>
          <p:cNvPr id="20" name="Text 17"/>
          <p:cNvSpPr/>
          <p:nvPr/>
        </p:nvSpPr>
        <p:spPr>
          <a:xfrm>
            <a:off x="6140291" y="5316855"/>
            <a:ext cx="7836218" cy="1195388"/>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This structured JSON package translates your Figma design into data the AI understands. It provides the essential context (styles, layout, structure) for accurate AI code generation, including design tokens for colors, typography, and spacing mapped directly from Figma Styles &amp; Variables.</a:t>
            </a:r>
            <a:endParaRPr lang="en-US" sz="1450" dirty="0"/>
          </a:p>
        </p:txBody>
      </p:sp>
      <p:sp>
        <p:nvSpPr>
          <p:cNvPr id="21" name="Text 18"/>
          <p:cNvSpPr/>
          <p:nvPr/>
        </p:nvSpPr>
        <p:spPr>
          <a:xfrm>
            <a:off x="6140291" y="6722388"/>
            <a:ext cx="7836218" cy="896541"/>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The package includes detailed CSS rules derived from Figma properties and information about Auto Layout settings such as direction, gap, and padding. This comprehensive data enables the AI to generate code that accurately reflects the design intent.</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13409"/>
          </a:xfrm>
          <a:prstGeom prst="rect">
            <a:avLst/>
          </a:prstGeom>
        </p:spPr>
      </p:pic>
      <p:sp>
        <p:nvSpPr>
          <p:cNvPr id="3" name="Text 0"/>
          <p:cNvSpPr/>
          <p:nvPr/>
        </p:nvSpPr>
        <p:spPr>
          <a:xfrm>
            <a:off x="703659" y="3066336"/>
            <a:ext cx="6709529" cy="659725"/>
          </a:xfrm>
          <a:prstGeom prst="rect">
            <a:avLst/>
          </a:prstGeom>
          <a:noFill/>
          <a:ln/>
        </p:spPr>
        <p:txBody>
          <a:bodyPr wrap="none" lIns="0" tIns="0" rIns="0" bIns="0" rtlCol="0" anchor="t"/>
          <a:lstStyle/>
          <a:p>
            <a:pPr algn="l" indent="0" marL="0">
              <a:lnSpc>
                <a:spcPts val="5150"/>
              </a:lnSpc>
              <a:buNone/>
            </a:pPr>
            <a:r>
              <a:rPr lang="en-US" sz="4150" b="1" dirty="0">
                <a:solidFill>
                  <a:srgbClr val="000000"/>
                </a:solidFill>
                <a:latin typeface="Petrona Bold" pitchFamily="34" charset="0"/>
                <a:ea typeface="Petrona Bold" pitchFamily="34" charset="-122"/>
                <a:cs typeface="Petrona Bold" pitchFamily="34" charset="-120"/>
              </a:rPr>
              <a:t>Transforming the Workflow</a:t>
            </a:r>
            <a:endParaRPr lang="en-US" sz="4150" dirty="0"/>
          </a:p>
        </p:txBody>
      </p:sp>
      <p:sp>
        <p:nvSpPr>
          <p:cNvPr id="4" name="Shape 1"/>
          <p:cNvSpPr/>
          <p:nvPr/>
        </p:nvSpPr>
        <p:spPr>
          <a:xfrm>
            <a:off x="703659" y="4027646"/>
            <a:ext cx="452318" cy="452318"/>
          </a:xfrm>
          <a:prstGeom prst="roundRect">
            <a:avLst>
              <a:gd name="adj" fmla="val 18671"/>
            </a:avLst>
          </a:prstGeom>
          <a:solidFill>
            <a:srgbClr val="CCEEFF"/>
          </a:solidFill>
          <a:ln w="7620">
            <a:solidFill>
              <a:srgbClr val="B2D4E5"/>
            </a:solidFill>
            <a:prstDash val="solid"/>
          </a:ln>
        </p:spPr>
      </p:sp>
      <p:pic>
        <p:nvPicPr>
          <p:cNvPr id="5" name="Image 1" descr="preencoded.png">    </p:cNvPr>
          <p:cNvPicPr>
            <a:picLocks noChangeAspect="1"/>
          </p:cNvPicPr>
          <p:nvPr/>
        </p:nvPicPr>
        <p:blipFill>
          <a:blip r:embed="rId2"/>
          <a:stretch>
            <a:fillRect/>
          </a:stretch>
        </p:blipFill>
        <p:spPr>
          <a:xfrm>
            <a:off x="771465" y="4055864"/>
            <a:ext cx="316587" cy="395764"/>
          </a:xfrm>
          <a:prstGeom prst="rect">
            <a:avLst/>
          </a:prstGeom>
        </p:spPr>
      </p:pic>
      <p:sp>
        <p:nvSpPr>
          <p:cNvPr id="6" name="Text 2"/>
          <p:cNvSpPr/>
          <p:nvPr/>
        </p:nvSpPr>
        <p:spPr>
          <a:xfrm>
            <a:off x="1356955" y="4096703"/>
            <a:ext cx="2639020" cy="329922"/>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Developer Experience</a:t>
            </a:r>
            <a:endParaRPr lang="en-US" sz="2050" dirty="0"/>
          </a:p>
        </p:txBody>
      </p:sp>
      <p:sp>
        <p:nvSpPr>
          <p:cNvPr id="7" name="Text 3"/>
          <p:cNvSpPr/>
          <p:nvPr/>
        </p:nvSpPr>
        <p:spPr>
          <a:xfrm>
            <a:off x="1356955" y="4547235"/>
            <a:ext cx="3586877" cy="1608534"/>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Shift focus from tedious CSS/HTML to valuable business logic with reduced friction and faster feedback loops with designers, leading to higher job satisfaction.</a:t>
            </a:r>
            <a:endParaRPr lang="en-US" sz="1550" dirty="0"/>
          </a:p>
        </p:txBody>
      </p:sp>
      <p:sp>
        <p:nvSpPr>
          <p:cNvPr id="8" name="Shape 4"/>
          <p:cNvSpPr/>
          <p:nvPr/>
        </p:nvSpPr>
        <p:spPr>
          <a:xfrm>
            <a:off x="5195173" y="4027646"/>
            <a:ext cx="452318" cy="452318"/>
          </a:xfrm>
          <a:prstGeom prst="roundRect">
            <a:avLst>
              <a:gd name="adj" fmla="val 18671"/>
            </a:avLst>
          </a:prstGeom>
          <a:solidFill>
            <a:srgbClr val="CCEEFF"/>
          </a:solidFill>
          <a:ln w="7620">
            <a:solidFill>
              <a:srgbClr val="B2D4E5"/>
            </a:solidFill>
            <a:prstDash val="solid"/>
          </a:ln>
        </p:spPr>
      </p:sp>
      <p:pic>
        <p:nvPicPr>
          <p:cNvPr id="9" name="Image 2" descr="preencoded.png">    </p:cNvPr>
          <p:cNvPicPr>
            <a:picLocks noChangeAspect="1"/>
          </p:cNvPicPr>
          <p:nvPr/>
        </p:nvPicPr>
        <p:blipFill>
          <a:blip r:embed="rId3"/>
          <a:stretch>
            <a:fillRect/>
          </a:stretch>
        </p:blipFill>
        <p:spPr>
          <a:xfrm>
            <a:off x="5262979" y="4055864"/>
            <a:ext cx="316587" cy="395764"/>
          </a:xfrm>
          <a:prstGeom prst="rect">
            <a:avLst/>
          </a:prstGeom>
        </p:spPr>
      </p:pic>
      <p:sp>
        <p:nvSpPr>
          <p:cNvPr id="10" name="Text 5"/>
          <p:cNvSpPr/>
          <p:nvPr/>
        </p:nvSpPr>
        <p:spPr>
          <a:xfrm>
            <a:off x="5848469" y="4096703"/>
            <a:ext cx="2639020" cy="329922"/>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Design Team Benefits</a:t>
            </a:r>
            <a:endParaRPr lang="en-US" sz="2050" dirty="0"/>
          </a:p>
        </p:txBody>
      </p:sp>
      <p:sp>
        <p:nvSpPr>
          <p:cNvPr id="11" name="Text 6"/>
          <p:cNvSpPr/>
          <p:nvPr/>
        </p:nvSpPr>
        <p:spPr>
          <a:xfrm>
            <a:off x="5848469" y="4547235"/>
            <a:ext cx="3586877" cy="1608534"/>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More creative freedom and iteration without dev bottlenecks, guaranteed implementation of the design system, and faster prototyping and validation cycles.</a:t>
            </a:r>
            <a:endParaRPr lang="en-US" sz="1550" dirty="0"/>
          </a:p>
        </p:txBody>
      </p:sp>
      <p:sp>
        <p:nvSpPr>
          <p:cNvPr id="12" name="Shape 7"/>
          <p:cNvSpPr/>
          <p:nvPr/>
        </p:nvSpPr>
        <p:spPr>
          <a:xfrm>
            <a:off x="9686687" y="4027646"/>
            <a:ext cx="452318" cy="452318"/>
          </a:xfrm>
          <a:prstGeom prst="roundRect">
            <a:avLst>
              <a:gd name="adj" fmla="val 18671"/>
            </a:avLst>
          </a:prstGeom>
          <a:solidFill>
            <a:srgbClr val="CCEEFF"/>
          </a:solidFill>
          <a:ln w="7620">
            <a:solidFill>
              <a:srgbClr val="B2D4E5"/>
            </a:solidFill>
            <a:prstDash val="solid"/>
          </a:ln>
        </p:spPr>
      </p:sp>
      <p:pic>
        <p:nvPicPr>
          <p:cNvPr id="13" name="Image 3" descr="preencoded.png">    </p:cNvPr>
          <p:cNvPicPr>
            <a:picLocks noChangeAspect="1"/>
          </p:cNvPicPr>
          <p:nvPr/>
        </p:nvPicPr>
        <p:blipFill>
          <a:blip r:embed="rId4"/>
          <a:stretch>
            <a:fillRect/>
          </a:stretch>
        </p:blipFill>
        <p:spPr>
          <a:xfrm>
            <a:off x="9754493" y="4055864"/>
            <a:ext cx="316587" cy="395764"/>
          </a:xfrm>
          <a:prstGeom prst="rect">
            <a:avLst/>
          </a:prstGeom>
        </p:spPr>
      </p:pic>
      <p:sp>
        <p:nvSpPr>
          <p:cNvPr id="14" name="Text 8"/>
          <p:cNvSpPr/>
          <p:nvPr/>
        </p:nvSpPr>
        <p:spPr>
          <a:xfrm>
            <a:off x="10339983" y="4096703"/>
            <a:ext cx="3586877" cy="659844"/>
          </a:xfrm>
          <a:prstGeom prst="rect">
            <a:avLst/>
          </a:prstGeom>
          <a:noFill/>
          <a:ln/>
        </p:spPr>
        <p:txBody>
          <a:bodyPr wrap="squar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Technical Leadership Benefits</a:t>
            </a:r>
            <a:endParaRPr lang="en-US" sz="2050" dirty="0"/>
          </a:p>
        </p:txBody>
      </p:sp>
      <p:sp>
        <p:nvSpPr>
          <p:cNvPr id="15" name="Text 9"/>
          <p:cNvSpPr/>
          <p:nvPr/>
        </p:nvSpPr>
        <p:spPr>
          <a:xfrm>
            <a:off x="10339983" y="4877157"/>
            <a:ext cx="3586877" cy="1608534"/>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Reduced technical debt via consistent, maintainable UI code, enforced standards and best practices, and more predictable development timelines.</a:t>
            </a:r>
            <a:endParaRPr lang="en-US" sz="1550" dirty="0"/>
          </a:p>
        </p:txBody>
      </p:sp>
      <p:sp>
        <p:nvSpPr>
          <p:cNvPr id="16" name="Text 10"/>
          <p:cNvSpPr/>
          <p:nvPr/>
        </p:nvSpPr>
        <p:spPr>
          <a:xfrm>
            <a:off x="703659" y="6711791"/>
            <a:ext cx="13223081" cy="965121"/>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By revolutionizing the design-to-code workflow, the UI Development Accelerator creates significant benefits across the organization. Teams can initiate a 3-month pilot program to validate ROI in their specific context and begin seeing measurable impact within the first sprint.</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2025-05-03T18:34:59Z</dcterms:created>
  <dcterms:modified xsi:type="dcterms:W3CDTF">2025-05-03T18:34:59Z</dcterms:modified>
</cp:coreProperties>
</file>